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85" r:id="rId4"/>
    <p:sldId id="286" r:id="rId5"/>
    <p:sldId id="287" r:id="rId6"/>
    <p:sldId id="288" r:id="rId7"/>
    <p:sldId id="290" r:id="rId8"/>
    <p:sldId id="291" r:id="rId9"/>
    <p:sldId id="293" r:id="rId10"/>
    <p:sldId id="294" r:id="rId11"/>
    <p:sldId id="295" r:id="rId12"/>
    <p:sldId id="296" r:id="rId13"/>
    <p:sldId id="292" r:id="rId14"/>
    <p:sldId id="297" r:id="rId15"/>
    <p:sldId id="298" r:id="rId16"/>
    <p:sldId id="303" r:id="rId17"/>
    <p:sldId id="299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FF9411-54DF-465B-A4DF-8A763663E805}">
          <p14:sldIdLst>
            <p14:sldId id="256"/>
            <p14:sldId id="284"/>
            <p14:sldId id="285"/>
            <p14:sldId id="286"/>
            <p14:sldId id="287"/>
            <p14:sldId id="288"/>
            <p14:sldId id="290"/>
            <p14:sldId id="291"/>
            <p14:sldId id="293"/>
            <p14:sldId id="294"/>
            <p14:sldId id="295"/>
            <p14:sldId id="296"/>
            <p14:sldId id="292"/>
            <p14:sldId id="297"/>
            <p14:sldId id="298"/>
            <p14:sldId id="303"/>
            <p14:sldId id="299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CC18"/>
    <a:srgbClr val="F4384E"/>
    <a:srgbClr val="07A3D9"/>
    <a:srgbClr val="FE5F64"/>
    <a:srgbClr val="F657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9" autoAdjust="0"/>
    <p:restoredTop sz="94660"/>
  </p:normalViewPr>
  <p:slideViewPr>
    <p:cSldViewPr snapToGrid="0">
      <p:cViewPr>
        <p:scale>
          <a:sx n="90" d="100"/>
          <a:sy n="90" d="100"/>
        </p:scale>
        <p:origin x="-67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E206F-AEAE-4FF6-B922-BDFE5D95A223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0F5FD-C375-44B2-8A85-2859F2C9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0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E54C4-0A8A-4D97-B146-55C7A81F58C4}" type="datetime1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2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1319-8AD5-4B6E-874F-A279AF97F8B7}" type="datetime1">
              <a:rPr lang="en-US" smtClean="0"/>
              <a:t>11/18/18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0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5146-6C40-42E3-9E19-967E4EF482F2}" type="datetime1">
              <a:rPr lang="en-US" smtClean="0"/>
              <a:t>11/18/18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5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EB98-74D2-4E45-ACDB-D88F9752B899}" type="datetime1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2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15DD-219A-4447-8683-9BD4C59B147C}" type="datetime1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0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23512"/>
            <a:ext cx="6673850" cy="583372"/>
          </a:xfrm>
          <a:prstGeom prst="roundRect">
            <a:avLst>
              <a:gd name="adj" fmla="val 50000"/>
            </a:avLst>
          </a:prstGeom>
          <a:solidFill>
            <a:srgbClr val="85CC18"/>
          </a:solidFill>
        </p:spPr>
        <p:txBody>
          <a:bodyPr lIns="182880" tIns="45720" rIns="182880" bIns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A24D-52FD-4F8D-BEBC-2C131356AD11}" type="datetime1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367666" cy="365125"/>
          </a:xfrm>
        </p:spPr>
        <p:txBody>
          <a:bodyPr lIns="0" rIns="0"/>
          <a:lstStyle>
            <a:lvl1pPr algn="ctr">
              <a:defRPr sz="900"/>
            </a:lvl1pPr>
          </a:lstStyle>
          <a:p>
            <a:fld id="{3DE3E19F-02C1-4219-A00A-045ED18507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85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342105"/>
            <a:ext cx="6673850" cy="549275"/>
          </a:xfrm>
          <a:prstGeom prst="roundRect">
            <a:avLst>
              <a:gd name="adj" fmla="val 50000"/>
            </a:avLst>
          </a:prstGeom>
          <a:solidFill>
            <a:srgbClr val="85CC18"/>
          </a:solidFill>
        </p:spPr>
        <p:txBody>
          <a:bodyPr lIns="182880" tIns="182880" bIns="18288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A24D-52FD-4F8D-BEBC-2C131356AD11}" type="datetime1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367666" cy="365125"/>
          </a:xfrm>
        </p:spPr>
        <p:txBody>
          <a:bodyPr lIns="0" rIns="0"/>
          <a:lstStyle>
            <a:lvl1pPr algn="ctr">
              <a:defRPr sz="900"/>
            </a:lvl1pPr>
          </a:lstStyle>
          <a:p>
            <a:fld id="{3DE3E19F-02C1-4219-A00A-045ED18507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3893" y="1353136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84738" y="1404797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23893" y="3820880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284738" y="3895609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1C20-9D16-471F-AD8F-CA37ACF54B66}" type="datetime1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3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C28-7FFC-49D9-85C4-BCCD1F3E0FBE}" type="datetime1">
              <a:rPr lang="en-US" smtClean="0"/>
              <a:t>11/18/18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7A59-CCF2-4DC1-91E3-8EDDA1EBCA8C}" type="datetime1">
              <a:rPr lang="en-US" smtClean="0"/>
              <a:t>11/18/18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DB10-060E-461D-BAFD-7B5555B2CF31}" type="datetime1">
              <a:rPr lang="en-US" smtClean="0"/>
              <a:t>11/18/18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8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7B8-89B3-49BC-AED3-5BE962F4108E}" type="datetime1">
              <a:rPr lang="en-US" smtClean="0"/>
              <a:t>11/18/18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5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7CF3-7656-44F7-820F-38601722D2CD}" type="datetime1">
              <a:rPr lang="en-US" smtClean="0"/>
              <a:t>11/18/18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429250" y="1724025"/>
            <a:ext cx="1333500" cy="1333500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8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152400" sx="102000" sy="102000" algn="ctr" rotWithShape="0">
              <a:prstClr val="black">
                <a:alpha val="14000"/>
              </a:prstClr>
            </a:outerShdw>
          </a:effectLst>
        </p:spPr>
        <p:txBody>
          <a:bodyPr vert="horz" lIns="182880" tIns="457200" rIns="91440" bIns="365760" rtlCol="0" anchor="ctr">
            <a:noAutofit/>
          </a:bodyPr>
          <a:lstStyle/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49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1033A-9890-4229-AAE6-1CB03069F4AF}" type="datetime1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www.presentatiostemplate.com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</p:spPr>
        <p:txBody>
          <a:bodyPr vert="horz" lIns="0" tIns="45720" rIns="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DE3E19F-02C1-4219-A00A-045ED18507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/>
        </p:nvSpPr>
        <p:spPr>
          <a:xfrm>
            <a:off x="-414337" y="5477058"/>
            <a:ext cx="5114925" cy="886263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779" y="1718540"/>
            <a:ext cx="5272687" cy="1233004"/>
          </a:xfrm>
        </p:spPr>
        <p:txBody>
          <a:bodyPr lIns="0" bIns="274320">
            <a:normAutofit fontScale="90000"/>
          </a:bodyPr>
          <a:lstStyle/>
          <a:p>
            <a:r>
              <a:rPr lang="ru-RU" sz="9600" dirty="0" smtClean="0"/>
              <a:t>Росбанк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780" y="4020190"/>
            <a:ext cx="9144000" cy="437509"/>
          </a:xfrm>
        </p:spPr>
        <p:txBody>
          <a:bodyPr>
            <a:noAutofit/>
          </a:bodyPr>
          <a:lstStyle/>
          <a:p>
            <a:pPr algn="l"/>
            <a:r>
              <a:rPr lang="ru-RU" sz="2800" dirty="0" smtClean="0"/>
              <a:t>«Пригласи друга-бизнесмена»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57206" y="5501547"/>
            <a:ext cx="3971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Команда: </a:t>
            </a:r>
            <a:r>
              <a:rPr lang="en-US" sz="2000" b="1" dirty="0" err="1" smtClean="0">
                <a:solidFill>
                  <a:schemeClr val="bg1"/>
                </a:solidFill>
              </a:rPr>
              <a:t>Codeluck</a:t>
            </a:r>
            <a:r>
              <a:rPr lang="en-US" sz="2000" b="1" dirty="0" smtClean="0">
                <a:solidFill>
                  <a:schemeClr val="bg1"/>
                </a:solidFill>
              </a:rPr>
              <a:t> auto(20)</a:t>
            </a:r>
          </a:p>
          <a:p>
            <a:r>
              <a:rPr lang="en-US" sz="2000" b="1" i="1" dirty="0">
                <a:solidFill>
                  <a:schemeClr val="bg1"/>
                </a:solidFill>
              </a:rPr>
              <a:t>TechMadness2018</a:t>
            </a:r>
          </a:p>
        </p:txBody>
      </p:sp>
      <p:sp>
        <p:nvSpPr>
          <p:cNvPr id="5" name="Rectangle 4"/>
          <p:cNvSpPr/>
          <p:nvPr/>
        </p:nvSpPr>
        <p:spPr>
          <a:xfrm>
            <a:off x="2736780" y="3084346"/>
            <a:ext cx="91694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 smtClean="0">
                <a:ea typeface="Abadi MT Condensed Extra Bold" charset="0"/>
                <a:cs typeface="Abadi MT Condensed Extra Bold" charset="0"/>
              </a:rPr>
              <a:t>Личный</a:t>
            </a:r>
            <a:r>
              <a:rPr lang="ru-RU" sz="6000" dirty="0" smtClean="0"/>
              <a:t> кабинет агента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9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5768975" cy="648495"/>
          </a:xfrm>
        </p:spPr>
        <p:txBody>
          <a:bodyPr/>
          <a:lstStyle/>
          <a:p>
            <a:r>
              <a:rPr lang="en-US" dirty="0" smtClean="0"/>
              <a:t>Business agent Web-site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571500" cy="319973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10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6" y="1066800"/>
            <a:ext cx="89916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5768975" cy="648495"/>
          </a:xfrm>
        </p:spPr>
        <p:txBody>
          <a:bodyPr/>
          <a:lstStyle/>
          <a:p>
            <a:r>
              <a:rPr lang="en-US" dirty="0" smtClean="0"/>
              <a:t>Business agent Web-site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57150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mtClean="0">
                <a:solidFill>
                  <a:srgbClr val="FFFFFF"/>
                </a:solidFill>
              </a:rPr>
              <a:t>11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" y="1217414"/>
            <a:ext cx="8783638" cy="54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5768975" cy="648495"/>
          </a:xfrm>
        </p:spPr>
        <p:txBody>
          <a:bodyPr/>
          <a:lstStyle/>
          <a:p>
            <a:r>
              <a:rPr lang="en-US" dirty="0" smtClean="0"/>
              <a:t>Business agent Web-site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500062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mtClean="0">
                <a:solidFill>
                  <a:srgbClr val="FFFFFF"/>
                </a:solidFill>
              </a:rPr>
              <a:t>12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1185862"/>
            <a:ext cx="8901114" cy="55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6711950" cy="648495"/>
          </a:xfrm>
        </p:spPr>
        <p:txBody>
          <a:bodyPr/>
          <a:lstStyle/>
          <a:p>
            <a:r>
              <a:rPr lang="en-US" dirty="0" smtClean="0"/>
              <a:t>Business </a:t>
            </a:r>
            <a:r>
              <a:rPr lang="en-US" smtClean="0"/>
              <a:t>agent Android app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51435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mtClean="0">
                <a:solidFill>
                  <a:srgbClr val="FFFFFF"/>
                </a:solidFill>
              </a:rPr>
              <a:t>13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117276"/>
            <a:ext cx="2716213" cy="5740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117276"/>
            <a:ext cx="2716213" cy="5740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88" y="1117276"/>
            <a:ext cx="2716213" cy="57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6711950" cy="648495"/>
          </a:xfrm>
        </p:spPr>
        <p:txBody>
          <a:bodyPr/>
          <a:lstStyle/>
          <a:p>
            <a:r>
              <a:rPr lang="en-US" dirty="0" smtClean="0"/>
              <a:t>Business </a:t>
            </a:r>
            <a:r>
              <a:rPr lang="en-US" smtClean="0"/>
              <a:t>agent Android app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7" y="6223702"/>
            <a:ext cx="642937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mtClean="0">
                <a:solidFill>
                  <a:srgbClr val="FFFFFF"/>
                </a:solidFill>
              </a:rPr>
              <a:t>14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70" y="1214437"/>
            <a:ext cx="2653341" cy="5607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10" y="1214438"/>
            <a:ext cx="2670241" cy="5643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1214437"/>
            <a:ext cx="2670241" cy="56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2"/>
          <a:stretch/>
        </p:blipFill>
        <p:spPr>
          <a:xfrm>
            <a:off x="8293100" y="1718964"/>
            <a:ext cx="2530475" cy="5041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6711950" cy="648495"/>
          </a:xfrm>
        </p:spPr>
        <p:txBody>
          <a:bodyPr/>
          <a:lstStyle/>
          <a:p>
            <a:r>
              <a:rPr lang="ru-RU" dirty="0" smtClean="0"/>
              <a:t>Интеграция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528637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smtClean="0">
                <a:solidFill>
                  <a:srgbClr val="FFFFFF"/>
                </a:solidFill>
              </a:rPr>
              <a:t>15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t="13125" r="8475"/>
          <a:stretch/>
        </p:blipFill>
        <p:spPr>
          <a:xfrm>
            <a:off x="528638" y="1909465"/>
            <a:ext cx="7600950" cy="48511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638" y="1257300"/>
            <a:ext cx="430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Официальный </a:t>
            </a:r>
            <a:r>
              <a:rPr lang="en-US" sz="2400" dirty="0" smtClean="0"/>
              <a:t>Web-site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215188" y="983218"/>
            <a:ext cx="4300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/>
              <a:t>Официальное </a:t>
            </a:r>
            <a:r>
              <a:rPr lang="en-US" sz="2400" dirty="0" smtClean="0"/>
              <a:t>Android-</a:t>
            </a:r>
            <a:r>
              <a:rPr lang="ru-RU" sz="2400" dirty="0" smtClean="0"/>
              <a:t>приложение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485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ut-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400" y="1352733"/>
            <a:ext cx="9023350" cy="513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4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3B854194-185D-494D-905C-7C7CB2E3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4F5FA0D-0104-4987-8241-EFF7C85B88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897127E-6CEF-446C-BE87-93B7C46E49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Расширение</a:t>
            </a:r>
            <a:r>
              <a:rPr lang="en-US" sz="2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функциональности</a:t>
            </a:r>
            <a:endParaRPr lang="en-US" sz="2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Создание масштабной платформы взаимодействия различных сфер бизнеса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Перетягивание целых сфер бизнеса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528637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1</a:t>
            </a:r>
            <a:r>
              <a:rPr lang="ru-RU" sz="1200" dirty="0" smtClean="0">
                <a:solidFill>
                  <a:srgbClr val="FFFFFF"/>
                </a:solidFill>
              </a:rPr>
              <a:t>6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6DB7ADBC-26DA-450D-A8BF-E1ACCB4663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234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5692FB99-428A-4151-9665-80E56EF03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870" y="1"/>
            <a:ext cx="6069184" cy="2839783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5E3C0EDB-60D3-4CEF-8B80-C6D01E08DE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6216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4B306978-A26E-4AC4-9EAA-BD29BD476A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20244"/>
            <a:ext cx="5001415" cy="3733214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0C269CE-FB56-4D68-8CFB-1CFD5F3505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837" y="495702"/>
            <a:ext cx="6428625" cy="6357756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A6ED7E7F-75F7-4581-A930-C4DEBC2A84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4429" y="660294"/>
            <a:ext cx="6264033" cy="6193164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743" y="2530063"/>
            <a:ext cx="4996329" cy="1936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5076" y="1122208"/>
            <a:ext cx="2629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FFFF"/>
                </a:solidFill>
              </a:rPr>
              <a:t>Q&amp;A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57150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19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3B854194-185D-494D-905C-7C7CB2E3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4F5FA0D-0104-4987-8241-EFF7C85B88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897127E-6CEF-446C-BE87-93B7C46E49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Анализ предметной области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Анализ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договора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оферты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программе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партнерства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от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Росбанка</a:t>
            </a:r>
            <a:endParaRPr lang="en-US" sz="24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Анализ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существующих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решений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(</a:t>
            </a:r>
            <a:r>
              <a:rPr lang="ru-RU" sz="2400" dirty="0" smtClean="0">
                <a:solidFill>
                  <a:srgbClr val="000000"/>
                </a:solidFill>
              </a:rPr>
              <a:t>соответствующая страница </a:t>
            </a:r>
            <a:r>
              <a:rPr lang="en-US" sz="2400" dirty="0" err="1" smtClean="0">
                <a:solidFill>
                  <a:srgbClr val="000000"/>
                </a:solidFill>
              </a:rPr>
              <a:t>на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ru-RU" sz="2400" dirty="0" smtClean="0">
                <a:solidFill>
                  <a:srgbClr val="000000"/>
                </a:solidFill>
              </a:rPr>
              <a:t>официальном </a:t>
            </a:r>
            <a:r>
              <a:rPr lang="en-US" sz="2400" dirty="0" err="1" smtClean="0">
                <a:solidFill>
                  <a:srgbClr val="000000"/>
                </a:solidFill>
              </a:rPr>
              <a:t>сайте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40957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DE3E19F-02C1-4219-A00A-045ED18507E8}" type="slidenum">
              <a:rPr lang="en-US" sz="1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9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9FF99BD-075F-4761-A995-6FC574BD25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12192000" cy="6815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7B21A54-9BA3-4EA9-B460-5A829ADD90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FA8F714-B9D8-488A-8CCA-E9948FF913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15968"/>
              </p:ext>
            </p:extLst>
          </p:nvPr>
        </p:nvGraphicFramePr>
        <p:xfrm>
          <a:off x="891877" y="860742"/>
          <a:ext cx="9951042" cy="466113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489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021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806">
                <a:tc>
                  <a:txBody>
                    <a:bodyPr/>
                    <a:lstStyle/>
                    <a:p>
                      <a:r>
                        <a:rPr lang="ru-RU" sz="1700" dirty="0"/>
                        <a:t>Задача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tc>
                  <a:txBody>
                    <a:bodyPr/>
                    <a:lstStyle/>
                    <a:p>
                      <a:r>
                        <a:rPr lang="ru-RU" sz="1700" dirty="0"/>
                        <a:t>Решение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9002">
                <a:tc>
                  <a:txBody>
                    <a:bodyPr/>
                    <a:lstStyle/>
                    <a:p>
                      <a:r>
                        <a:rPr lang="ru-RU" sz="1700" dirty="0"/>
                        <a:t>Предоставление</a:t>
                      </a:r>
                      <a:r>
                        <a:rPr lang="ru-RU" sz="1700" baseline="0" dirty="0"/>
                        <a:t> аналитики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700" baseline="0" dirty="0" smtClean="0"/>
                        <a:t>Анализ истории операций</a:t>
                      </a:r>
                      <a:endParaRPr lang="ru-RU" sz="1700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sz="1700" baseline="0" dirty="0"/>
                        <a:t>Предсказательная </a:t>
                      </a:r>
                      <a:r>
                        <a:rPr lang="ru-RU" sz="1700" baseline="0" dirty="0" smtClean="0"/>
                        <a:t>модель 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4806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Приглашение друга </a:t>
                      </a:r>
                      <a:r>
                        <a:rPr lang="ru-RU" sz="1700" dirty="0"/>
                        <a:t>«в один клик»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tc>
                  <a:txBody>
                    <a:bodyPr/>
                    <a:lstStyle/>
                    <a:p>
                      <a:r>
                        <a:rPr lang="ru-RU" sz="1700" smtClean="0"/>
                        <a:t>Реферальная ссылка + </a:t>
                      </a:r>
                      <a:r>
                        <a:rPr lang="en-US" sz="1700" dirty="0"/>
                        <a:t>QR-</a:t>
                      </a:r>
                      <a:r>
                        <a:rPr lang="ru-RU" sz="1700" dirty="0"/>
                        <a:t>код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0355">
                <a:tc>
                  <a:txBody>
                    <a:bodyPr/>
                    <a:lstStyle/>
                    <a:p>
                      <a:r>
                        <a:rPr lang="ru-RU" sz="1700" dirty="0"/>
                        <a:t>Уведомления </a:t>
                      </a:r>
                      <a:r>
                        <a:rPr lang="ru-RU" sz="1700" kern="1200" dirty="0">
                          <a:effectLst/>
                        </a:rPr>
                        <a:t>об изменениях в условиях обслуживания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tc>
                  <a:txBody>
                    <a:bodyPr/>
                    <a:lstStyle/>
                    <a:p>
                      <a:r>
                        <a:rPr lang="ru-RU" sz="1700" dirty="0"/>
                        <a:t>Страница с уведомлениями + оповещения</a:t>
                      </a:r>
                      <a:r>
                        <a:rPr lang="ru-RU" sz="1700" baseline="0" dirty="0"/>
                        <a:t> об изменениях в партнерских программах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0355">
                <a:tc>
                  <a:txBody>
                    <a:bodyPr/>
                    <a:lstStyle/>
                    <a:p>
                      <a:r>
                        <a:rPr lang="ru-RU" sz="1700" dirty="0"/>
                        <a:t>Обратная</a:t>
                      </a:r>
                      <a:r>
                        <a:rPr lang="ru-RU" sz="1700" baseline="0" dirty="0"/>
                        <a:t> связь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tc>
                  <a:txBody>
                    <a:bodyPr/>
                    <a:lstStyle/>
                    <a:p>
                      <a:r>
                        <a:rPr lang="ru-RU" sz="1700" dirty="0"/>
                        <a:t>Возможность отправки</a:t>
                      </a:r>
                      <a:r>
                        <a:rPr lang="ru-RU" sz="1700" baseline="0" dirty="0"/>
                        <a:t> актов о проделанной </a:t>
                      </a:r>
                      <a:r>
                        <a:rPr lang="ru-RU" sz="1700" baseline="0" dirty="0" smtClean="0"/>
                        <a:t>работе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5905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Расширение сотрудничества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Актуальные</a:t>
                      </a:r>
                      <a:r>
                        <a:rPr lang="ru-RU" sz="1700" baseline="0" dirty="0" smtClean="0"/>
                        <a:t> партнерские программы + приглашения от «друзей»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85905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Интеграция в хозяйственной деятельности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Совместимость</a:t>
                      </a:r>
                      <a:r>
                        <a:rPr lang="ru-RU" sz="1700" baseline="0" dirty="0" smtClean="0"/>
                        <a:t> дизайна</a:t>
                      </a:r>
                      <a:endParaRPr lang="en-US" sz="1700" dirty="0"/>
                    </a:p>
                  </a:txBody>
                  <a:tcPr marL="85183" marR="85183" marT="42592" marB="42592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28738" y="200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40957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1200" dirty="0" smtClean="0">
                <a:solidFill>
                  <a:srgbClr val="FFFFFF"/>
                </a:solidFill>
              </a:rPr>
              <a:t>3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01163" y="171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4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Техническое решение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Сайт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Разработчики:</a:t>
            </a:r>
          </a:p>
          <a:p>
            <a:r>
              <a:rPr lang="ru-RU" dirty="0" err="1" smtClean="0"/>
              <a:t>Коннова</a:t>
            </a:r>
            <a:r>
              <a:rPr lang="ru-RU" dirty="0" smtClean="0"/>
              <a:t> Маргарита</a:t>
            </a:r>
          </a:p>
          <a:p>
            <a:r>
              <a:rPr lang="ru-RU" dirty="0" smtClean="0"/>
              <a:t>Данилов Алексей</a:t>
            </a:r>
          </a:p>
          <a:p>
            <a:r>
              <a:rPr lang="ru-RU" dirty="0" smtClean="0"/>
              <a:t>Таранцова Полина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Android-</a:t>
            </a:r>
            <a:r>
              <a:rPr lang="ru-RU" dirty="0" smtClean="0">
                <a:solidFill>
                  <a:schemeClr val="tx1"/>
                </a:solidFill>
              </a:rPr>
              <a:t>приложение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Разработчики:</a:t>
            </a:r>
          </a:p>
          <a:p>
            <a:r>
              <a:rPr lang="ru-RU" dirty="0" smtClean="0"/>
              <a:t>Краснов Василий</a:t>
            </a:r>
          </a:p>
          <a:p>
            <a:r>
              <a:rPr lang="ru-RU" dirty="0" smtClean="0"/>
              <a:t>Широков Артемий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40957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1200" dirty="0">
                <a:solidFill>
                  <a:srgbClr val="FFFFFF"/>
                </a:solidFill>
              </a:rPr>
              <a:t>4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646487" cy="1035814"/>
          </a:xfrm>
        </p:spPr>
        <p:txBody>
          <a:bodyPr/>
          <a:lstStyle/>
          <a:p>
            <a:r>
              <a:rPr lang="ru-RU" dirty="0" smtClean="0"/>
              <a:t>Аналитика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b="1" dirty="0" smtClean="0"/>
                  <a:t>Формула расчета прибыли</a:t>
                </a:r>
                <a:r>
                  <a:rPr lang="en-US" b="1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коэффициент приортетности </m:t>
                      </m:r>
                    </m:oMath>
                  </m:oMathPara>
                </a14:m>
                <a:endParaRPr lang="ru-RU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бизнес−направления</m:t>
                      </m:r>
                    </m:oMath>
                  </m:oMathPara>
                </a14:m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−коэффициент приоритетности </m:t>
                      </m:r>
                    </m:oMath>
                  </m:oMathPara>
                </a14:m>
                <a:endParaRPr lang="ru-RU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партнерской программы</m:t>
                      </m:r>
                    </m:oMath>
                  </m:oMathPara>
                </a14:m>
                <a:endParaRPr lang="ru-RU" b="0" dirty="0" smtClean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ru-RU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ru-RU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−коэффициент корреляции</m:t>
                      </m:r>
                    </m:oMath>
                  </m:oMathPara>
                </a14:m>
                <a:endParaRPr lang="ru-RU" b="0" dirty="0" smtClean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ru-RU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−количество партнеров </m:t>
                      </m:r>
                    </m:oMath>
                  </m:oMathPara>
                </a14:m>
                <a:endParaRPr lang="ru-RU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в данном направлении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ru-RU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по заданной программе</m:t>
                      </m:r>
                    </m:oMath>
                  </m:oMathPara>
                </a14:m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Прибыль </m:t>
                      </m:r>
                      <m:r>
                        <a:rPr lang="el-GR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𝜬</m:t>
                      </m:r>
                      <m:r>
                        <a:rPr lang="ru-RU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p>
                        <m:e>
                          <m:r>
                            <a:rPr lang="ru-RU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  <m:r>
                            <a:rPr lang="ru-RU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ru-RU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e>
                      </m:nary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ru-RU" b="0" i="1" smtClean="0">
                          <a:latin typeface="Cambria Math" charset="0"/>
                        </a:rPr>
                        <m:t>количество пар </m:t>
                      </m:r>
                    </m:oMath>
                  </m:oMathPara>
                </a14:m>
                <a:endParaRPr lang="ru-RU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charset="0"/>
                        </a:rPr>
                        <m:t>сфера бизнеса−программа</m:t>
                      </m:r>
                    </m:oMath>
                  </m:oMathPara>
                </a14:m>
                <a:endParaRPr lang="ru-R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 l="-930" t="-2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93014"/>
            <a:ext cx="6172200" cy="3862447"/>
          </a:xfr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40957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5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6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418305"/>
            <a:ext cx="6811963" cy="648495"/>
          </a:xfrm>
        </p:spPr>
        <p:txBody>
          <a:bodyPr/>
          <a:lstStyle/>
          <a:p>
            <a:r>
              <a:rPr lang="ru-RU" smtClean="0"/>
              <a:t>Используемые технологий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40957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1200" dirty="0" smtClean="0">
                <a:solidFill>
                  <a:srgbClr val="FFFFFF"/>
                </a:solidFill>
              </a:rPr>
              <a:t>6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01" y="5135907"/>
            <a:ext cx="3750659" cy="1623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8" y="3429000"/>
            <a:ext cx="2564862" cy="2152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81" y="1066801"/>
            <a:ext cx="1996282" cy="1996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1112045"/>
            <a:ext cx="2536521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3" y="1221580"/>
            <a:ext cx="1947865" cy="19478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33" y="3850802"/>
            <a:ext cx="3822035" cy="13090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64" y="3428776"/>
            <a:ext cx="14478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96" y="238618"/>
            <a:ext cx="1479246" cy="27119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33" y="5695950"/>
            <a:ext cx="3048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3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agent Web-site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40957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136055"/>
            <a:ext cx="9155113" cy="57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5768975" cy="648495"/>
          </a:xfrm>
        </p:spPr>
        <p:txBody>
          <a:bodyPr/>
          <a:lstStyle/>
          <a:p>
            <a:r>
              <a:rPr lang="en-US" dirty="0" smtClean="0"/>
              <a:t>Business agent Web-site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40957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8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214439"/>
            <a:ext cx="9029698" cy="5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5768975" cy="648495"/>
          </a:xfrm>
        </p:spPr>
        <p:txBody>
          <a:bodyPr/>
          <a:lstStyle/>
          <a:p>
            <a:r>
              <a:rPr lang="en-US" dirty="0" smtClean="0"/>
              <a:t>Business agent Web-site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7088" y="6223702"/>
            <a:ext cx="409570" cy="348548"/>
          </a:xfr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5864"/>
            <a:ext cx="8977313" cy="56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sbank">
      <a:dk1>
        <a:srgbClr val="212329"/>
      </a:dk1>
      <a:lt1>
        <a:srgbClr val="EAEFF3"/>
      </a:lt1>
      <a:dk2>
        <a:srgbClr val="878787"/>
      </a:dk2>
      <a:lt2>
        <a:srgbClr val="F1F2F5"/>
      </a:lt2>
      <a:accent1>
        <a:srgbClr val="C31527"/>
      </a:accent1>
      <a:accent2>
        <a:srgbClr val="C66423"/>
      </a:accent2>
      <a:accent3>
        <a:srgbClr val="757070"/>
      </a:accent3>
      <a:accent4>
        <a:srgbClr val="AEABAB"/>
      </a:accent4>
      <a:accent5>
        <a:srgbClr val="D0CECE"/>
      </a:accent5>
      <a:accent6>
        <a:srgbClr val="D8D8D8"/>
      </a:accent6>
      <a:hlink>
        <a:srgbClr val="7F7F7F"/>
      </a:hlink>
      <a:folHlink>
        <a:srgbClr val="DB182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1330</TotalTime>
  <Words>241</Words>
  <Application>Microsoft Macintosh PowerPoint</Application>
  <PresentationFormat>Widescreen</PresentationFormat>
  <Paragraphs>79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Abadi MT Condensed Extra Bold</vt:lpstr>
      <vt:lpstr>Calibri</vt:lpstr>
      <vt:lpstr>Cambria Math</vt:lpstr>
      <vt:lpstr>Century Gothic</vt:lpstr>
      <vt:lpstr>Arial</vt:lpstr>
      <vt:lpstr>Office Theme</vt:lpstr>
      <vt:lpstr>Росбанк</vt:lpstr>
      <vt:lpstr>Анализ предметной области</vt:lpstr>
      <vt:lpstr>PowerPoint Presentation</vt:lpstr>
      <vt:lpstr>Техническое решение</vt:lpstr>
      <vt:lpstr>Аналитика</vt:lpstr>
      <vt:lpstr>Используемые технологий</vt:lpstr>
      <vt:lpstr>Business agent Web-site</vt:lpstr>
      <vt:lpstr>Business agent Web-site</vt:lpstr>
      <vt:lpstr>Business agent Web-site</vt:lpstr>
      <vt:lpstr>Business agent Web-site</vt:lpstr>
      <vt:lpstr>Business agent Web-site</vt:lpstr>
      <vt:lpstr>Business agent Web-site</vt:lpstr>
      <vt:lpstr>Business agent Android app</vt:lpstr>
      <vt:lpstr>Business agent Android app</vt:lpstr>
      <vt:lpstr>Интеграция</vt:lpstr>
      <vt:lpstr>PowerPoint Presentation</vt:lpstr>
      <vt:lpstr>Расширение функциональности</vt:lpstr>
      <vt:lpstr>Спасибо за внимание!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TheCreative</dc:creator>
  <cp:lastModifiedBy>Таранцова Полина Дмитриевна</cp:lastModifiedBy>
  <cp:revision>75</cp:revision>
  <dcterms:created xsi:type="dcterms:W3CDTF">2017-10-01T10:28:27Z</dcterms:created>
  <dcterms:modified xsi:type="dcterms:W3CDTF">2018-11-18T18:35:07Z</dcterms:modified>
</cp:coreProperties>
</file>